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522" autoAdjust="0"/>
  </p:normalViewPr>
  <p:slideViewPr>
    <p:cSldViewPr>
      <p:cViewPr varScale="1">
        <p:scale>
          <a:sx n="65" d="100"/>
          <a:sy n="65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300" d="100"/>
        <a:sy n="3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08D0E-B253-46C3-8709-B833FB42752D}" type="datetimeFigureOut">
              <a:rPr lang="it-IT" smtClean="0"/>
              <a:pPr/>
              <a:t>16/02/2012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C15366-2DE3-4927-B311-03E489BF6F8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27994-B4BF-46EA-AB26-7386FEA7BC8F}" type="datetimeFigureOut">
              <a:rPr lang="it-IT" smtClean="0"/>
              <a:pPr/>
              <a:t>16/02/2012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D60E1-C427-43E2-97A5-0A8AE7E2B5A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D60E1-C427-43E2-97A5-0A8AE7E2B5A8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it-IT" dirty="0" smtClean="0"/>
              <a:t>Da qui inserimento di nuovi prodotti </a:t>
            </a:r>
            <a:r>
              <a:rPr lang="it-IT" dirty="0" err="1" smtClean="0"/>
              <a:t>reperibil</a:t>
            </a:r>
            <a:r>
              <a:rPr lang="it-IT" dirty="0" smtClean="0"/>
              <a:t> anche dal mercato :</a:t>
            </a:r>
          </a:p>
          <a:p>
            <a:pPr lvl="2">
              <a:buFont typeface="Arial" pitchFamily="34" charset="0"/>
              <a:buChar char="•"/>
            </a:pPr>
            <a:r>
              <a:rPr lang="it-IT" dirty="0" smtClean="0"/>
              <a:t>Linea adsl</a:t>
            </a:r>
          </a:p>
          <a:p>
            <a:pPr lvl="2">
              <a:buFont typeface="Arial" pitchFamily="34" charset="0"/>
              <a:buChar char="•"/>
            </a:pPr>
            <a:r>
              <a:rPr lang="it-IT" dirty="0" smtClean="0"/>
              <a:t>Prodotti realizzati da concorrenti</a:t>
            </a:r>
          </a:p>
          <a:p>
            <a:pPr lvl="2">
              <a:buFont typeface="Arial" pitchFamily="34" charset="0"/>
              <a:buChar char="•"/>
            </a:pPr>
            <a:r>
              <a:rPr lang="it-IT" dirty="0" smtClean="0"/>
              <a:t>Corsi di formazione OSM</a:t>
            </a:r>
          </a:p>
          <a:p>
            <a:pPr lvl="2">
              <a:buFont typeface="Arial" pitchFamily="34" charset="0"/>
              <a:buChar char="•"/>
            </a:pPr>
            <a:r>
              <a:rPr lang="it-IT" dirty="0" smtClean="0"/>
              <a:t>Croci</a:t>
            </a:r>
          </a:p>
          <a:p>
            <a:pPr lvl="2">
              <a:buFont typeface="Arial" pitchFamily="34" charset="0"/>
              <a:buChar char="•"/>
            </a:pPr>
            <a:r>
              <a:rPr lang="it-IT" dirty="0" smtClean="0"/>
              <a:t>Antitaccheggio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dirty="0" smtClean="0"/>
              <a:t>Bacheche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it-IT" dirty="0" smtClean="0"/>
              <a:t>Formazione dei </a:t>
            </a:r>
            <a:r>
              <a:rPr lang="it-IT" dirty="0" err="1" smtClean="0"/>
              <a:t>ns</a:t>
            </a:r>
            <a:r>
              <a:rPr lang="it-IT" dirty="0" smtClean="0"/>
              <a:t> addetti a vendere anche altri prodotti</a:t>
            </a:r>
          </a:p>
          <a:p>
            <a:pPr lvl="2">
              <a:buFont typeface="Arial" pitchFamily="34" charset="0"/>
              <a:buChar char="•"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D60E1-C427-43E2-97A5-0A8AE7E2B5A8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Qui inizio</a:t>
            </a:r>
            <a:r>
              <a:rPr lang="it-IT" baseline="0" dirty="0" smtClean="0"/>
              <a:t> a fare riferimento a quelle iniziativa che permettono un maggiore coinvolgimento del cliente nella logica di partecipazione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D60E1-C427-43E2-97A5-0A8AE7E2B5A8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Non si deve avere paura del cambiamento </a:t>
            </a:r>
          </a:p>
          <a:p>
            <a:r>
              <a:rPr lang="it-IT" dirty="0" smtClean="0"/>
              <a:t>L’importante che sia inerente </a:t>
            </a:r>
            <a:r>
              <a:rPr lang="it-IT" dirty="0" err="1" smtClean="0"/>
              <a:t>allobiettivo</a:t>
            </a:r>
            <a:r>
              <a:rPr lang="it-IT" dirty="0" smtClean="0"/>
              <a:t> che si prefissati ed</a:t>
            </a:r>
            <a:r>
              <a:rPr lang="it-IT" baseline="0" dirty="0" smtClean="0"/>
              <a:t> avere un obiettivo grande, ambizioso e innovativo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D60E1-C427-43E2-97A5-0A8AE7E2B5A8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D60E1-C427-43E2-97A5-0A8AE7E2B5A8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La dedizione continua mi permette di tenere viva la sensibilità dell’obiettivo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t-IT" dirty="0" smtClean="0"/>
          </a:p>
          <a:p>
            <a:r>
              <a:rPr lang="it-IT" dirty="0" smtClean="0"/>
              <a:t>L’entusiasmo</a:t>
            </a:r>
            <a:r>
              <a:rPr lang="it-IT" baseline="0" dirty="0" smtClean="0"/>
              <a:t> può essere tradotto in passione</a:t>
            </a:r>
          </a:p>
          <a:p>
            <a:r>
              <a:rPr lang="it-IT" baseline="0" dirty="0" smtClean="0"/>
              <a:t>Chi lo sta vivendo con maggiore intensità sta trasmettendo la propria passione alla clientela </a:t>
            </a:r>
          </a:p>
          <a:p>
            <a:endParaRPr lang="it-IT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smtClean="0"/>
              <a:t>Ciò mi ha permesso di superare le difficoltà manifestate</a:t>
            </a:r>
            <a:r>
              <a:rPr lang="it-IT" baseline="0" dirty="0" smtClean="0"/>
              <a:t> dalle persone esterne poco favorevoli a questa iniziativa</a:t>
            </a:r>
            <a:endParaRPr lang="it-IT" dirty="0" smtClean="0"/>
          </a:p>
          <a:p>
            <a:endParaRPr lang="it-IT" baseline="0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D60E1-C427-43E2-97A5-0A8AE7E2B5A8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baseline="0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D60E1-C427-43E2-97A5-0A8AE7E2B5A8}" type="slidenum">
              <a:rPr lang="it-IT" smtClean="0"/>
              <a:pPr/>
              <a:t>10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F50BA-865C-4056-B5AB-0BDFC86015D1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C8408-78AB-4C0D-A208-F410E1CB9915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84BA-BE44-4B95-9BE1-F7E33EC30CC9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ADCA2-F501-4F70-8E96-D193466C54DD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ABF2-8AC7-4769-996A-6C21C8977775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F5B54-D507-4801-AE82-70B896614742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1AC44-1EB5-4AF8-9CC9-E2A4988893AD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DE87F-9F7E-4523-A107-092D8599CDEF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20E89-BA3F-45E0-A611-5E2EAE3B822F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A6743-2642-41E4-81A8-2BC34A46611F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4C2E-8149-4762-B03B-55FC644BF67D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51E18-45BE-4810-8A19-C1AE6F31C6AC}" type="datetime1">
              <a:rPr lang="it-IT" smtClean="0"/>
              <a:pPr/>
              <a:t>16/02/2012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16 febbraio 2012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64F91-7B15-4DED-A026-DA31FC52E4EF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0070C0"/>
                </a:solidFill>
              </a:rPr>
              <a:t>Farma Tre Informatica S.r.l.</a:t>
            </a:r>
            <a:br>
              <a:rPr lang="it-IT" dirty="0" smtClean="0">
                <a:solidFill>
                  <a:srgbClr val="0070C0"/>
                </a:solidFill>
              </a:rPr>
            </a:b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/>
              <a:t>Si occupa di informatica e servizi per la farmacia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Presente sul mercato dal 1984 e fondata da 3 soci</a:t>
            </a:r>
          </a:p>
          <a:p>
            <a:r>
              <a:rPr lang="it-IT" dirty="0" smtClean="0"/>
              <a:t>Dal 2001 è partecipata al 90% dal gruppo inglese </a:t>
            </a:r>
            <a:r>
              <a:rPr lang="it-IT" dirty="0" err="1" smtClean="0"/>
              <a:t>Alliance</a:t>
            </a:r>
            <a:r>
              <a:rPr lang="it-IT" dirty="0" smtClean="0"/>
              <a:t> </a:t>
            </a:r>
            <a:r>
              <a:rPr lang="it-IT" dirty="0" err="1" smtClean="0"/>
              <a:t>Boots</a:t>
            </a:r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La società è nata con lo scopo di realizzare software solo per la farmacia, sviluppando il proprio business principalmente per  linee dirette</a:t>
            </a:r>
            <a:endParaRPr lang="it-IT" dirty="0"/>
          </a:p>
        </p:txBody>
      </p:sp>
      <p:pic>
        <p:nvPicPr>
          <p:cNvPr id="4" name="Picture 2" descr="Farma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 fattori evidenziati sono applicabili a qualsiasi attività</a:t>
            </a:r>
          </a:p>
          <a:p>
            <a:pPr lvl="1"/>
            <a:r>
              <a:rPr lang="it-IT" dirty="0" smtClean="0">
                <a:solidFill>
                  <a:srgbClr val="002060"/>
                </a:solidFill>
              </a:rPr>
              <a:t>Idea : </a:t>
            </a:r>
            <a:r>
              <a:rPr lang="it-IT" dirty="0" smtClean="0">
                <a:solidFill>
                  <a:srgbClr val="FF0000"/>
                </a:solidFill>
              </a:rPr>
              <a:t>PENSARE IN GRANDE</a:t>
            </a:r>
          </a:p>
          <a:p>
            <a:pPr lvl="1"/>
            <a:r>
              <a:rPr lang="it-IT" dirty="0" smtClean="0">
                <a:solidFill>
                  <a:srgbClr val="002060"/>
                </a:solidFill>
              </a:rPr>
              <a:t>Meta : </a:t>
            </a:r>
            <a:r>
              <a:rPr lang="it-IT" dirty="0" smtClean="0">
                <a:solidFill>
                  <a:srgbClr val="FF0000"/>
                </a:solidFill>
              </a:rPr>
              <a:t>DEFINIRE L’OBIETTIVO DEL NS LAVORO</a:t>
            </a:r>
          </a:p>
          <a:p>
            <a:pPr lvl="1"/>
            <a:r>
              <a:rPr lang="it-IT" dirty="0" smtClean="0">
                <a:solidFill>
                  <a:srgbClr val="002060"/>
                </a:solidFill>
              </a:rPr>
              <a:t>Passione : </a:t>
            </a:r>
            <a:r>
              <a:rPr lang="it-IT" dirty="0" smtClean="0">
                <a:solidFill>
                  <a:srgbClr val="FF0000"/>
                </a:solidFill>
              </a:rPr>
              <a:t>REALIZZABILE CON L’ENTUSIASMO DEI NS COLLABORATORI</a:t>
            </a:r>
          </a:p>
          <a:p>
            <a:pPr lvl="1"/>
            <a:r>
              <a:rPr lang="it-IT" dirty="0" smtClean="0">
                <a:solidFill>
                  <a:srgbClr val="002060"/>
                </a:solidFill>
              </a:rPr>
              <a:t>Partecipazione : </a:t>
            </a:r>
            <a:r>
              <a:rPr lang="it-IT" dirty="0" smtClean="0">
                <a:solidFill>
                  <a:srgbClr val="FF0000"/>
                </a:solidFill>
              </a:rPr>
              <a:t>AIUTARE I </a:t>
            </a:r>
            <a:r>
              <a:rPr lang="it-IT" dirty="0" smtClean="0">
                <a:solidFill>
                  <a:srgbClr val="FF0000"/>
                </a:solidFill>
              </a:rPr>
              <a:t>CLIENTI </a:t>
            </a:r>
            <a:r>
              <a:rPr lang="it-IT" dirty="0" smtClean="0">
                <a:solidFill>
                  <a:srgbClr val="FF0000"/>
                </a:solidFill>
              </a:rPr>
              <a:t>A MIGLIORARE IL PROPRIO BUSINESS</a:t>
            </a:r>
          </a:p>
          <a:p>
            <a:pPr lvl="1"/>
            <a:r>
              <a:rPr lang="it-IT" dirty="0" smtClean="0">
                <a:solidFill>
                  <a:srgbClr val="002060"/>
                </a:solidFill>
              </a:rPr>
              <a:t>Perseveranza :  </a:t>
            </a:r>
            <a:r>
              <a:rPr lang="it-IT" dirty="0" smtClean="0">
                <a:solidFill>
                  <a:srgbClr val="FF0000"/>
                </a:solidFill>
              </a:rPr>
              <a:t>MANTENERE SEMPRE LA ROTTA </a:t>
            </a:r>
            <a:r>
              <a:rPr lang="it-IT" dirty="0" smtClean="0">
                <a:solidFill>
                  <a:srgbClr val="FF0000"/>
                </a:solidFill>
              </a:rPr>
              <a:t>VERSO  </a:t>
            </a:r>
            <a:r>
              <a:rPr lang="it-IT" dirty="0" smtClean="0">
                <a:solidFill>
                  <a:srgbClr val="FF0000"/>
                </a:solidFill>
              </a:rPr>
              <a:t>L’OBIETTIVO</a:t>
            </a:r>
          </a:p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pic>
        <p:nvPicPr>
          <p:cNvPr id="6" name="Picture 2" descr="Farma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0070C0"/>
                </a:solidFill>
              </a:rPr>
              <a:t>Il mercato farmaceutico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/>
              <a:t>Un mercato in grande evoluzione :</a:t>
            </a:r>
          </a:p>
          <a:p>
            <a:pPr lvl="1">
              <a:buFont typeface="Arial" pitchFamily="34" charset="0"/>
              <a:buChar char="•"/>
            </a:pPr>
            <a:r>
              <a:rPr lang="it-IT" dirty="0" smtClean="0"/>
              <a:t>2007 liberalizzazione dei farmaci</a:t>
            </a:r>
          </a:p>
          <a:p>
            <a:pPr lvl="1">
              <a:buFont typeface="Arial" pitchFamily="34" charset="0"/>
              <a:buChar char="•"/>
            </a:pPr>
            <a:r>
              <a:rPr lang="it-IT" dirty="0" smtClean="0"/>
              <a:t>2012 apertura di nuove farmacie = mercato più competitivo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Diversa gestione della farmacia : da dispensatore di farmaci ad attività commerciale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Il software in farmacia è oramai consolidato dal 2002 pertanto la </a:t>
            </a:r>
            <a:r>
              <a:rPr lang="it-IT" dirty="0" err="1" smtClean="0"/>
              <a:t>ns</a:t>
            </a:r>
            <a:r>
              <a:rPr lang="it-IT" dirty="0" smtClean="0"/>
              <a:t> offerta ha iniziato a cambiare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pic>
        <p:nvPicPr>
          <p:cNvPr id="6" name="Picture 2" descr="Farma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0070C0"/>
                </a:solidFill>
              </a:rPr>
              <a:t>Soluzioni adottate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it-IT" dirty="0"/>
          </a:p>
          <a:p>
            <a:pPr>
              <a:buFont typeface="Arial" pitchFamily="34" charset="0"/>
              <a:buChar char="•"/>
            </a:pPr>
            <a:r>
              <a:rPr lang="it-IT" sz="4600" dirty="0" smtClean="0">
                <a:solidFill>
                  <a:srgbClr val="002060"/>
                </a:solidFill>
              </a:rPr>
              <a:t>mettiamo il cliente al centro dei </a:t>
            </a:r>
            <a:r>
              <a:rPr lang="it-IT" sz="4600" dirty="0" err="1" smtClean="0">
                <a:solidFill>
                  <a:srgbClr val="002060"/>
                </a:solidFill>
              </a:rPr>
              <a:t>ns</a:t>
            </a:r>
            <a:r>
              <a:rPr lang="it-IT" sz="4600" dirty="0" smtClean="0">
                <a:solidFill>
                  <a:srgbClr val="002060"/>
                </a:solidFill>
              </a:rPr>
              <a:t> obiettivi e della </a:t>
            </a:r>
            <a:r>
              <a:rPr lang="it-IT" sz="4600" dirty="0" err="1" smtClean="0">
                <a:solidFill>
                  <a:srgbClr val="002060"/>
                </a:solidFill>
              </a:rPr>
              <a:t>ns</a:t>
            </a:r>
            <a:r>
              <a:rPr lang="it-IT" sz="4600" dirty="0" smtClean="0">
                <a:solidFill>
                  <a:srgbClr val="002060"/>
                </a:solidFill>
              </a:rPr>
              <a:t> attività</a:t>
            </a:r>
          </a:p>
          <a:p>
            <a:pPr>
              <a:buFont typeface="Arial" pitchFamily="34" charset="0"/>
              <a:buChar char="•"/>
            </a:pPr>
            <a:r>
              <a:rPr lang="it-IT" sz="4600" dirty="0" smtClean="0"/>
              <a:t>Forniamo al cliente più servizi q</a:t>
            </a:r>
          </a:p>
          <a:p>
            <a:pPr>
              <a:buFont typeface="Arial" pitchFamily="34" charset="0"/>
              <a:buChar char="•"/>
            </a:pPr>
            <a:r>
              <a:rPr lang="it-IT" sz="4600" dirty="0" smtClean="0"/>
              <a:t>Diventiamo punto di riferimento per qualsiasi necessità</a:t>
            </a:r>
          </a:p>
          <a:p>
            <a:pPr>
              <a:buNone/>
            </a:pPr>
            <a:endParaRPr lang="it-IT" sz="4600" dirty="0" smtClean="0"/>
          </a:p>
          <a:p>
            <a:pPr algn="ctr">
              <a:buNone/>
            </a:pPr>
            <a:r>
              <a:rPr lang="it-IT" sz="4600" dirty="0" smtClean="0">
                <a:solidFill>
                  <a:srgbClr val="FF0000"/>
                </a:solidFill>
              </a:rPr>
              <a:t>DIVERSIFICA  L’OFFERTA</a:t>
            </a:r>
          </a:p>
          <a:p>
            <a:pPr lvl="1">
              <a:buFont typeface="Arial" pitchFamily="34" charset="0"/>
              <a:buChar char="•"/>
            </a:pPr>
            <a:endParaRPr lang="it-IT" dirty="0" smtClean="0"/>
          </a:p>
          <a:p>
            <a:pPr>
              <a:buFont typeface="Arial" pitchFamily="34" charset="0"/>
              <a:buChar char="•"/>
            </a:pP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pic>
        <p:nvPicPr>
          <p:cNvPr id="6" name="Picture 2" descr="Farma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8092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00B0F0"/>
                </a:solidFill>
              </a:rPr>
              <a:t>Evoluzione 2010 / 2011</a:t>
            </a:r>
            <a:br>
              <a:rPr lang="it-IT" dirty="0" smtClean="0">
                <a:solidFill>
                  <a:srgbClr val="00B0F0"/>
                </a:solidFill>
              </a:rPr>
            </a:b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/>
              <a:t>La diversificazione “materiale” non era più sufficiente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Dalla partecipazione ai corsi e alla scuola di OSM il mio motore (cervello) ha ricominciato ad agire e a pensare </a:t>
            </a:r>
            <a:r>
              <a:rPr lang="it-IT" dirty="0" smtClean="0">
                <a:solidFill>
                  <a:srgbClr val="FF0000"/>
                </a:solidFill>
              </a:rPr>
              <a:t>IN GRANDE</a:t>
            </a:r>
          </a:p>
          <a:p>
            <a:pPr>
              <a:buFont typeface="Arial" pitchFamily="34" charset="0"/>
              <a:buChar char="•"/>
            </a:pP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pic>
        <p:nvPicPr>
          <p:cNvPr id="7" name="Picture 2" descr="Farma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00B0F0"/>
                </a:solidFill>
              </a:rPr>
              <a:t>Partecipazione del cliente</a:t>
            </a:r>
            <a:br>
              <a:rPr lang="it-IT" dirty="0" smtClean="0">
                <a:solidFill>
                  <a:srgbClr val="00B0F0"/>
                </a:solidFill>
              </a:rPr>
            </a:b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/>
              <a:t>Nella primavera del 2011 abbiamo realizzato un sondaggio alla </a:t>
            </a:r>
            <a:r>
              <a:rPr lang="it-IT" dirty="0" err="1" smtClean="0"/>
              <a:t>ns</a:t>
            </a:r>
            <a:r>
              <a:rPr lang="it-IT" dirty="0" smtClean="0"/>
              <a:t> clientela per capire quanto sarebbero stati interessati ad un nuovo software via web 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Dalla risposta positiva abbiamo pensato di cambiare totalmente le attività del </a:t>
            </a:r>
            <a:r>
              <a:rPr lang="it-IT" dirty="0" err="1" smtClean="0"/>
              <a:t>ns</a:t>
            </a:r>
            <a:r>
              <a:rPr lang="it-IT" dirty="0" smtClean="0"/>
              <a:t> personale tecnico</a:t>
            </a:r>
            <a:endParaRPr lang="it-IT" dirty="0" smtClean="0">
              <a:solidFill>
                <a:srgbClr val="FF0000"/>
              </a:solidFill>
            </a:endParaRPr>
          </a:p>
          <a:p>
            <a:pPr lvl="2">
              <a:buNone/>
            </a:pPr>
            <a:endParaRPr lang="it-IT" dirty="0" smtClean="0"/>
          </a:p>
          <a:p>
            <a:pPr lvl="2" algn="ctr">
              <a:buNone/>
            </a:pPr>
            <a:r>
              <a:rPr lang="it-IT" sz="4000" dirty="0" smtClean="0">
                <a:solidFill>
                  <a:srgbClr val="FF0000"/>
                </a:solidFill>
              </a:rPr>
              <a:t>CAMBIAMENTO SOSTANZIALE </a:t>
            </a: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pic>
        <p:nvPicPr>
          <p:cNvPr id="6" name="Picture 2" descr="Farma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65293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00B0F0"/>
                </a:solidFill>
              </a:rPr>
              <a:t>Natura del cambiamento</a:t>
            </a:r>
            <a:br>
              <a:rPr lang="it-IT" dirty="0" smtClean="0">
                <a:solidFill>
                  <a:srgbClr val="00B0F0"/>
                </a:solidFill>
              </a:rPr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Trasformazione da tecnici /commerciali a </a:t>
            </a:r>
            <a:r>
              <a:rPr lang="it-IT" dirty="0" err="1" smtClean="0"/>
              <a:t>specialist</a:t>
            </a:r>
            <a:endParaRPr lang="it-IT" dirty="0" smtClean="0"/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La nuova figura permetterà di avere personale motivato al raggiungimento dell’</a:t>
            </a:r>
            <a:r>
              <a:rPr lang="it-IT" dirty="0" smtClean="0">
                <a:solidFill>
                  <a:srgbClr val="0070C0"/>
                </a:solidFill>
              </a:rPr>
              <a:t>obiettivo</a:t>
            </a:r>
            <a:r>
              <a:rPr lang="it-IT" dirty="0" smtClean="0"/>
              <a:t> aziendale del proprio Cliente ma anche un loro </a:t>
            </a:r>
            <a:r>
              <a:rPr lang="it-IT" dirty="0" smtClean="0">
                <a:solidFill>
                  <a:srgbClr val="0070C0"/>
                </a:solidFill>
              </a:rPr>
              <a:t>stimolo</a:t>
            </a:r>
            <a:r>
              <a:rPr lang="it-IT" dirty="0" smtClean="0"/>
              <a:t> personale per rendere più interessante l’attività</a:t>
            </a:r>
          </a:p>
          <a:p>
            <a:pPr algn="ctr">
              <a:buNone/>
            </a:pPr>
            <a:r>
              <a:rPr lang="it-IT" sz="4000" dirty="0" smtClean="0">
                <a:solidFill>
                  <a:srgbClr val="FF0000"/>
                </a:solidFill>
              </a:rPr>
              <a:t>INTEGRAZIONE CON IL CLIENTE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pic>
        <p:nvPicPr>
          <p:cNvPr id="6" name="Picture 2" descr="Farma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00B0F0"/>
                </a:solidFill>
              </a:rPr>
              <a:t>Il percorso adottato</a:t>
            </a:r>
            <a:br>
              <a:rPr lang="it-IT" dirty="0" smtClean="0">
                <a:solidFill>
                  <a:srgbClr val="00B0F0"/>
                </a:solidFill>
              </a:rPr>
            </a:b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Arial" pitchFamily="34" charset="0"/>
              <a:buChar char="•"/>
            </a:pPr>
            <a:r>
              <a:rPr lang="it-IT" dirty="0" smtClean="0"/>
              <a:t>Formazione di 4 mesi per creare </a:t>
            </a:r>
            <a:r>
              <a:rPr lang="it-IT" dirty="0" smtClean="0"/>
              <a:t>una </a:t>
            </a:r>
            <a:r>
              <a:rPr lang="it-IT" dirty="0" smtClean="0"/>
              <a:t>nuova figura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Coinvolgimento integrale delle persone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Massima partecipazione agli incontri realizzati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Lo </a:t>
            </a:r>
            <a:r>
              <a:rPr lang="it-IT" dirty="0" err="1" smtClean="0"/>
              <a:t>specialist</a:t>
            </a:r>
            <a:r>
              <a:rPr lang="it-IT" dirty="0" smtClean="0"/>
              <a:t> </a:t>
            </a:r>
            <a:r>
              <a:rPr lang="it-IT" dirty="0" smtClean="0"/>
              <a:t>è </a:t>
            </a:r>
            <a:r>
              <a:rPr lang="it-IT" dirty="0" smtClean="0"/>
              <a:t>la persona che </a:t>
            </a:r>
            <a:r>
              <a:rPr lang="it-IT" dirty="0" smtClean="0"/>
              <a:t>accompagna </a:t>
            </a:r>
            <a:r>
              <a:rPr lang="it-IT" dirty="0" smtClean="0"/>
              <a:t>il cliente alla soluzione delle proprie problematiche; </a:t>
            </a:r>
          </a:p>
          <a:p>
            <a:pPr algn="ctr">
              <a:buNone/>
            </a:pPr>
            <a:r>
              <a:rPr lang="it-IT" sz="4000" dirty="0" smtClean="0">
                <a:solidFill>
                  <a:srgbClr val="FF0000"/>
                </a:solidFill>
              </a:rPr>
              <a:t>		SI FARA’ CARICO DEI PROBLEMI DEL CLIENTE</a:t>
            </a:r>
          </a:p>
          <a:p>
            <a:pPr>
              <a:buFont typeface="Arial" pitchFamily="34" charset="0"/>
              <a:buChar char="•"/>
            </a:pP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pic>
        <p:nvPicPr>
          <p:cNvPr id="6" name="Picture 2" descr="Farma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>
                <a:solidFill>
                  <a:srgbClr val="00B0F0"/>
                </a:solidFill>
              </a:rPr>
              <a:t>Opportunità</a:t>
            </a:r>
            <a:br>
              <a:rPr lang="it-IT" dirty="0" smtClean="0">
                <a:solidFill>
                  <a:srgbClr val="00B0F0"/>
                </a:solidFill>
              </a:rPr>
            </a:b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Nell’ottica di questa iniziativa abbiamo sviluppato un nuovo sistema di fidelizzazione (chiamato </a:t>
            </a:r>
            <a:r>
              <a:rPr lang="it-IT" dirty="0" err="1" smtClean="0">
                <a:solidFill>
                  <a:srgbClr val="00B050"/>
                </a:solidFill>
              </a:rPr>
              <a:t>CLIENTE+</a:t>
            </a:r>
            <a:r>
              <a:rPr lang="it-IT" dirty="0" smtClean="0"/>
              <a:t>) per aiutare i </a:t>
            </a:r>
            <a:r>
              <a:rPr lang="it-IT" dirty="0" err="1" smtClean="0"/>
              <a:t>ns</a:t>
            </a:r>
            <a:r>
              <a:rPr lang="it-IT" dirty="0" smtClean="0"/>
              <a:t> clienti a migliorare la relazione con la propria clientela</a:t>
            </a:r>
          </a:p>
          <a:p>
            <a:pPr>
              <a:buFont typeface="Arial" pitchFamily="34" charset="0"/>
              <a:buChar char="•"/>
            </a:pPr>
            <a:r>
              <a:rPr lang="it-IT" dirty="0" smtClean="0"/>
              <a:t>In questo progetto partecipiamo al rischio di impresa del </a:t>
            </a:r>
            <a:r>
              <a:rPr lang="it-IT" dirty="0" err="1" smtClean="0"/>
              <a:t>ns</a:t>
            </a:r>
            <a:r>
              <a:rPr lang="it-IT" dirty="0" smtClean="0"/>
              <a:t> cliente : se il cliente vince Farma Tre migliorerà i suoi risultati</a:t>
            </a:r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pic>
        <p:nvPicPr>
          <p:cNvPr id="6" name="Picture 2" descr="Farma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</p:spPr>
        <p:txBody>
          <a:bodyPr>
            <a:normAutofit/>
          </a:bodyPr>
          <a:lstStyle/>
          <a:p>
            <a:r>
              <a:rPr lang="it-IT" dirty="0" smtClean="0">
                <a:solidFill>
                  <a:srgbClr val="00B0F0"/>
                </a:solidFill>
              </a:rPr>
              <a:t>Quali strumenti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META </a:t>
            </a:r>
            <a:r>
              <a:rPr lang="it-IT" dirty="0" smtClean="0"/>
              <a:t>: se </a:t>
            </a:r>
            <a:r>
              <a:rPr lang="it-IT" dirty="0" smtClean="0"/>
              <a:t>non avessi chiara la meta da raggiungere rischierei di perdere la bussola e di farla perdere ai miei collaboratori</a:t>
            </a:r>
          </a:p>
          <a:p>
            <a:r>
              <a:rPr lang="it-IT" dirty="0" smtClean="0"/>
              <a:t>I </a:t>
            </a:r>
            <a:r>
              <a:rPr lang="it-IT" dirty="0" err="1" smtClean="0"/>
              <a:t>ns</a:t>
            </a:r>
            <a:r>
              <a:rPr lang="it-IT" dirty="0" smtClean="0"/>
              <a:t> collaboratori stanno vivendo con </a:t>
            </a:r>
            <a:r>
              <a:rPr lang="it-IT" dirty="0" smtClean="0">
                <a:solidFill>
                  <a:srgbClr val="FF0000"/>
                </a:solidFill>
              </a:rPr>
              <a:t>entusiasmo</a:t>
            </a:r>
            <a:r>
              <a:rPr lang="it-IT" dirty="0" smtClean="0"/>
              <a:t> questa nuova esperienza</a:t>
            </a:r>
          </a:p>
          <a:p>
            <a:r>
              <a:rPr lang="it-IT" dirty="0" smtClean="0"/>
              <a:t>La </a:t>
            </a:r>
            <a:r>
              <a:rPr lang="it-IT" dirty="0" smtClean="0">
                <a:solidFill>
                  <a:srgbClr val="FF0000"/>
                </a:solidFill>
              </a:rPr>
              <a:t>perseveranza </a:t>
            </a:r>
            <a:r>
              <a:rPr lang="it-IT" dirty="0" smtClean="0"/>
              <a:t>deve essere alla base di ogni iniziativa per evitare di essere disturbati da blocchi esterni</a:t>
            </a:r>
          </a:p>
          <a:p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16 febbraio 2012</a:t>
            </a:r>
            <a:endParaRPr lang="it-IT"/>
          </a:p>
        </p:txBody>
      </p:sp>
      <p:pic>
        <p:nvPicPr>
          <p:cNvPr id="6" name="Picture 2" descr="Farma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670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580</Words>
  <Application>Microsoft Office PowerPoint</Application>
  <PresentationFormat>Presentazione su schermo (4:3)</PresentationFormat>
  <Paragraphs>83</Paragraphs>
  <Slides>10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Tema di Office</vt:lpstr>
      <vt:lpstr> Farma Tre Informatica S.r.l. </vt:lpstr>
      <vt:lpstr> Il mercato farmaceutico </vt:lpstr>
      <vt:lpstr> Soluzioni adottate </vt:lpstr>
      <vt:lpstr> Evoluzione 2010 / 2011 </vt:lpstr>
      <vt:lpstr> Partecipazione del cliente </vt:lpstr>
      <vt:lpstr> Natura del cambiamento </vt:lpstr>
      <vt:lpstr> Il percorso adottato </vt:lpstr>
      <vt:lpstr> Opportunità </vt:lpstr>
      <vt:lpstr>Quali strumenti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Oscar Sommaggio</dc:creator>
  <cp:lastModifiedBy>Oscar Sommaggio</cp:lastModifiedBy>
  <cp:revision>7</cp:revision>
  <dcterms:created xsi:type="dcterms:W3CDTF">2012-02-05T17:25:01Z</dcterms:created>
  <dcterms:modified xsi:type="dcterms:W3CDTF">2012-02-16T12:17:47Z</dcterms:modified>
</cp:coreProperties>
</file>